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797675" cy="9926625"/>
  <p:embeddedFontLst>
    <p:embeddedFont>
      <p:font typeface="Roboto Thin"/>
      <p:regular r:id="rId14"/>
      <p:bold r:id="rId15"/>
      <p:italic r:id="rId16"/>
      <p:boldItalic r:id="rId17"/>
    </p:embeddedFont>
    <p:embeddedFont>
      <p:font typeface="Roboto Medium"/>
      <p:regular r:id="rId18"/>
      <p:bold r:id="rId19"/>
      <p:italic r:id="rId20"/>
      <p:boldItalic r:id="rId21"/>
    </p:embeddedFont>
    <p:embeddedFont>
      <p:font typeface="Roboto"/>
      <p:regular r:id="rId22"/>
      <p:bold r:id="rId23"/>
      <p:italic r:id="rId24"/>
      <p:boldItalic r:id="rId25"/>
    </p:embeddedFont>
    <p:embeddedFont>
      <p:font typeface="Roboto Light"/>
      <p:regular r:id="rId26"/>
      <p:bold r:id="rId27"/>
      <p:italic r:id="rId28"/>
      <p:boldItalic r:id="rId2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Medium-italic.fntdata"/><Relationship Id="rId22" Type="http://schemas.openxmlformats.org/officeDocument/2006/relationships/font" Target="fonts/Roboto-regular.fntdata"/><Relationship Id="rId21" Type="http://schemas.openxmlformats.org/officeDocument/2006/relationships/font" Target="fonts/RobotoMedium-boldItalic.fntdata"/><Relationship Id="rId24" Type="http://schemas.openxmlformats.org/officeDocument/2006/relationships/font" Target="fonts/Roboto-italic.fntdata"/><Relationship Id="rId23" Type="http://schemas.openxmlformats.org/officeDocument/2006/relationships/font" Target="fonts/Roboto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RobotoLight-regular.fntdata"/><Relationship Id="rId25" Type="http://schemas.openxmlformats.org/officeDocument/2006/relationships/font" Target="fonts/Roboto-boldItalic.fntdata"/><Relationship Id="rId28" Type="http://schemas.openxmlformats.org/officeDocument/2006/relationships/font" Target="fonts/RobotoLight-italic.fntdata"/><Relationship Id="rId27" Type="http://schemas.openxmlformats.org/officeDocument/2006/relationships/font" Target="fonts/RobotoLight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font" Target="fonts/RobotoLight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RobotoThin-bold.fntdata"/><Relationship Id="rId14" Type="http://schemas.openxmlformats.org/officeDocument/2006/relationships/font" Target="fonts/RobotoThin-regular.fntdata"/><Relationship Id="rId17" Type="http://schemas.openxmlformats.org/officeDocument/2006/relationships/font" Target="fonts/RobotoThin-boldItalic.fntdata"/><Relationship Id="rId16" Type="http://schemas.openxmlformats.org/officeDocument/2006/relationships/font" Target="fonts/RobotoThin-italic.fntdata"/><Relationship Id="rId19" Type="http://schemas.openxmlformats.org/officeDocument/2006/relationships/font" Target="fonts/RobotoMedium-bold.fntdata"/><Relationship Id="rId18" Type="http://schemas.openxmlformats.org/officeDocument/2006/relationships/font" Target="fonts/Roboto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1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32" name="Google Shape;132;p1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4" name="Google Shape;144;p3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45" name="Google Shape;145;p3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4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1" name="Google Shape;151;p4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152" name="Google Shape;152;p4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5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7" name="Google Shape;157;p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8" name="Google Shape;158;p5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6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p6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52400" lvl="0" marL="228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79" name="Google Shape;179;p6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7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3" name="Google Shape;213;p7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14" name="Google Shape;214;p7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8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8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952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/>
          </a:p>
        </p:txBody>
      </p:sp>
      <p:sp>
        <p:nvSpPr>
          <p:cNvPr id="265" name="Google Shape;265;p8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8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20" Type="http://schemas.openxmlformats.org/officeDocument/2006/relationships/image" Target="../media/image16.png"/><Relationship Id="rId11" Type="http://schemas.openxmlformats.org/officeDocument/2006/relationships/image" Target="../media/image12.png"/><Relationship Id="rId22" Type="http://schemas.openxmlformats.org/officeDocument/2006/relationships/image" Target="../media/image26.png"/><Relationship Id="rId10" Type="http://schemas.openxmlformats.org/officeDocument/2006/relationships/image" Target="../media/image14.png"/><Relationship Id="rId21" Type="http://schemas.openxmlformats.org/officeDocument/2006/relationships/image" Target="../media/image21.png"/><Relationship Id="rId13" Type="http://schemas.openxmlformats.org/officeDocument/2006/relationships/image" Target="../media/image24.png"/><Relationship Id="rId12" Type="http://schemas.openxmlformats.org/officeDocument/2006/relationships/image" Target="../media/image13.png"/><Relationship Id="rId23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png"/><Relationship Id="rId3" Type="http://schemas.openxmlformats.org/officeDocument/2006/relationships/image" Target="../media/image6.png"/><Relationship Id="rId4" Type="http://schemas.openxmlformats.org/officeDocument/2006/relationships/image" Target="../media/image8.png"/><Relationship Id="rId9" Type="http://schemas.openxmlformats.org/officeDocument/2006/relationships/image" Target="../media/image5.png"/><Relationship Id="rId15" Type="http://schemas.openxmlformats.org/officeDocument/2006/relationships/image" Target="../media/image23.png"/><Relationship Id="rId14" Type="http://schemas.openxmlformats.org/officeDocument/2006/relationships/image" Target="../media/image22.png"/><Relationship Id="rId17" Type="http://schemas.openxmlformats.org/officeDocument/2006/relationships/image" Target="../media/image25.png"/><Relationship Id="rId16" Type="http://schemas.openxmlformats.org/officeDocument/2006/relationships/image" Target="../media/image46.png"/><Relationship Id="rId5" Type="http://schemas.openxmlformats.org/officeDocument/2006/relationships/image" Target="../media/image15.png"/><Relationship Id="rId19" Type="http://schemas.openxmlformats.org/officeDocument/2006/relationships/image" Target="../media/image17.png"/><Relationship Id="rId6" Type="http://schemas.openxmlformats.org/officeDocument/2006/relationships/image" Target="../media/image7.png"/><Relationship Id="rId18" Type="http://schemas.openxmlformats.org/officeDocument/2006/relationships/image" Target="../media/image18.png"/><Relationship Id="rId7" Type="http://schemas.openxmlformats.org/officeDocument/2006/relationships/image" Target="../media/image4.png"/><Relationship Id="rId8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jp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g"/><Relationship Id="rId3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17" name="Google Shape;1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20" name="Google Shape;20;p2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" name="Google Shape;21;p2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22" name="Google Shape;22;p2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1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66" name="Google Shape;66;p11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2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70" name="Google Shape;70;p12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73" name="Google Shape;73;p13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7" name="Google Shape;77;p1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79" name="Google Shape;79;p14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5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83" name="Google Shape;83;p15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84" name="Google Shape;84;p15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92" name="Google Shape;92;p1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93" name="Google Shape;9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94" name="Google Shape;9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95" name="Google Shape;95;p1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96" name="Google Shape;96;p19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97" name="Google Shape;97;p19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98" name="Google Shape;98;p19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99" name="Google Shape;99;p1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00" name="Google Shape;100;p19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01" name="Google Shape;101;p19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02" name="Google Shape;102;p1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03" name="Google Shape;103;p19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04" name="Google Shape;104;p19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05" name="Google Shape;105;p19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06" name="Google Shape;106;p19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07" name="Google Shape;107;p19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08" name="Google Shape;108;p19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09" name="Google Shape;109;p19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10" name="Google Shape;110;p19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11" name="Google Shape;111;p19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12" name="Google Shape;112;p19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13" name="Google Shape;113;p19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19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0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7" name="Google Shape;117;p20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0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19" name="Google Shape;119;p20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0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1" name="Google Shape;121;p20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0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3" name="Google Shape;123;p20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p20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24" name="Google Shape;24;p3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27" name="Google Shape;27;p3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" name="Google Shape;28;p3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29" name="Google Shape;29;p3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  <a:defRPr sz="4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7" name="Google Shape;127;p2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17500" lvl="0" marL="457200" rtl="0" algn="l">
              <a:spcBef>
                <a:spcPts val="560"/>
              </a:spcBef>
              <a:spcAft>
                <a:spcPts val="0"/>
              </a:spcAft>
              <a:buSzPts val="1400"/>
              <a:buChar char="●"/>
              <a:defRPr sz="2800"/>
            </a:lvl1pPr>
            <a:lvl2pPr indent="-381000" lvl="1" marL="9144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Char char="○"/>
              <a:defRPr sz="2400"/>
            </a:lvl2pPr>
            <a:lvl3pPr indent="-342900" lvl="2" marL="13716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3pPr>
            <a:lvl4pPr indent="-342900" lvl="3" marL="18288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4pPr>
            <a:lvl5pPr indent="-342900" lvl="4" marL="22860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5pPr>
            <a:lvl6pPr indent="-342900" lvl="5" marL="27432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  <p:sp>
        <p:nvSpPr>
          <p:cNvPr id="128" name="Google Shape;128;p2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1pPr>
            <a:lvl2pPr indent="0" lvl="1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2pPr>
            <a:lvl3pPr indent="0" lvl="2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3pPr>
            <a:lvl4pPr indent="0" lvl="3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4pPr>
            <a:lvl5pPr indent="0" lvl="4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5pPr>
            <a:lvl6pPr indent="0" lvl="5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6pPr>
            <a:lvl7pPr indent="0" lvl="6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7pPr>
            <a:lvl8pPr indent="0" lvl="7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8pPr>
            <a:lvl9pPr indent="0" lvl="8" marL="0" rtl="0" algn="l">
              <a:spcBef>
                <a:spcPts val="0"/>
              </a:spcBef>
              <a:buNone/>
              <a:defRPr>
                <a:solidFill>
                  <a:srgbClr val="888888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mc:AlternateContent>
    <mc:Choice Requires="p14">
      <p:transition p14:dur="200">
        <p:fade/>
      </p:transition>
    </mc:Choice>
    <mc:Fallback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31" name="Google Shape;31;p4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4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3" name="Google Shape;33;p4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34" name="Google Shape;34;p4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" name="Google Shape;35;p4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36" name="Google Shape;36;p4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5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41" name="Google Shape;4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43" name="Google Shape;4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5" name="Google Shape;45;p6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46" name="Google Shape;46;p6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50" name="Google Shape;50;p7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4" name="Google Shape;54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55" name="Google Shape;55;p8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58" name="Google Shape;58;p9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0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62" name="Google Shape;62;p10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9.xml"/><Relationship Id="rId22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8.xml"/><Relationship Id="rId21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0.xml"/><Relationship Id="rId23" Type="http://schemas.openxmlformats.org/officeDocument/2006/relationships/theme" Target="../theme/theme1.xml"/><Relationship Id="rId1" Type="http://schemas.openxmlformats.org/officeDocument/2006/relationships/image" Target="../media/image20.jp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1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4.xml"/><Relationship Id="rId1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3" name="Google Shape;13;p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4" name="Google Shape;14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</p:sldLayoutIdLst>
  <mc:AlternateContent>
    <mc:Choice Requires="p14">
      <p:transition p14:dur="200">
        <p:fade/>
      </p:transition>
    </mc:Choice>
    <mc:Fallback>
      <p:transition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png"/><Relationship Id="rId4" Type="http://schemas.openxmlformats.org/officeDocument/2006/relationships/image" Target="../media/image29.png"/><Relationship Id="rId5" Type="http://schemas.openxmlformats.org/officeDocument/2006/relationships/image" Target="../media/image31.png"/><Relationship Id="rId6" Type="http://schemas.openxmlformats.org/officeDocument/2006/relationships/image" Target="../media/image33.png"/><Relationship Id="rId7" Type="http://schemas.openxmlformats.org/officeDocument/2006/relationships/image" Target="../media/image36.png"/></Relationships>
</file>

<file path=ppt/slides/_rels/slide7.xml.rels><?xml version="1.0" encoding="UTF-8" standalone="yes"?><Relationships xmlns="http://schemas.openxmlformats.org/package/2006/relationships"><Relationship Id="rId10" Type="http://schemas.openxmlformats.org/officeDocument/2006/relationships/image" Target="../media/image43.png"/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29.png"/><Relationship Id="rId9" Type="http://schemas.openxmlformats.org/officeDocument/2006/relationships/image" Target="../media/image38.png"/><Relationship Id="rId5" Type="http://schemas.openxmlformats.org/officeDocument/2006/relationships/image" Target="../media/image31.png"/><Relationship Id="rId6" Type="http://schemas.openxmlformats.org/officeDocument/2006/relationships/image" Target="../media/image33.png"/><Relationship Id="rId7" Type="http://schemas.openxmlformats.org/officeDocument/2006/relationships/image" Target="../media/image36.png"/><Relationship Id="rId8" Type="http://schemas.openxmlformats.org/officeDocument/2006/relationships/image" Target="../media/image40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7.png"/><Relationship Id="rId4" Type="http://schemas.openxmlformats.org/officeDocument/2006/relationships/image" Target="../media/image39.png"/><Relationship Id="rId9" Type="http://schemas.openxmlformats.org/officeDocument/2006/relationships/image" Target="../media/image41.png"/><Relationship Id="rId5" Type="http://schemas.openxmlformats.org/officeDocument/2006/relationships/image" Target="../media/image38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8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2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</a:pPr>
            <a:r>
              <a:rPr lang="en-US"/>
              <a:t>Introduction</a:t>
            </a:r>
            <a:endParaRPr/>
          </a:p>
        </p:txBody>
      </p:sp>
      <p:sp>
        <p:nvSpPr>
          <p:cNvPr id="135" name="Google Shape;135;p22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00"/>
              <a:buNone/>
            </a:pPr>
            <a:r>
              <a:rPr lang="en-US"/>
              <a:t>Caplin Platform &amp; Integration Suite</a:t>
            </a:r>
            <a:endParaRPr/>
          </a:p>
          <a:p>
            <a:pPr indent="0" lvl="0" marL="0" rtl="0" algn="r">
              <a:spcBef>
                <a:spcPts val="360"/>
              </a:spcBef>
              <a:spcAft>
                <a:spcPts val="0"/>
              </a:spcAft>
              <a:buSzPts val="900"/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p14:dur="2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3"/>
          <p:cNvSpPr txBox="1"/>
          <p:nvPr>
            <p:ph type="title"/>
          </p:nvPr>
        </p:nvSpPr>
        <p:spPr>
          <a:xfrm>
            <a:off x="457200" y="972287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/>
              <a:t>a bit about me…</a:t>
            </a:r>
            <a:endParaRPr/>
          </a:p>
        </p:txBody>
      </p:sp>
      <p:sp>
        <p:nvSpPr>
          <p:cNvPr id="141" name="Google Shape;141;p23"/>
          <p:cNvSpPr txBox="1"/>
          <p:nvPr/>
        </p:nvSpPr>
        <p:spPr>
          <a:xfrm>
            <a:off x="457200" y="2803155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i="0" lang="en-US" sz="3600" u="none" cap="none" strike="noStrike">
                <a:solidFill>
                  <a:schemeClr val="dk1"/>
                </a:solidFill>
                <a:latin typeface="Roboto Medium"/>
                <a:ea typeface="Roboto Medium"/>
                <a:cs typeface="Roboto Medium"/>
                <a:sym typeface="Roboto Medium"/>
              </a:rPr>
              <a:t>… and a bit about you</a:t>
            </a:r>
            <a:endParaRPr i="0" sz="3600" u="none" cap="none" strike="noStrike">
              <a:solidFill>
                <a:schemeClr val="dk1"/>
              </a:solidFill>
              <a:latin typeface="Roboto Medium"/>
              <a:ea typeface="Roboto Medium"/>
              <a:cs typeface="Roboto Medium"/>
              <a:sym typeface="Roboto Medium"/>
            </a:endParaRPr>
          </a:p>
        </p:txBody>
      </p:sp>
    </p:spTree>
  </p:cSld>
  <p:clrMapOvr>
    <a:masterClrMapping/>
  </p:clrMapOvr>
  <mc:AlternateContent>
    <mc:Choice Requires="p14">
      <p:transition p14:dur="2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1800"/>
              <a:t>The Challenge</a:t>
            </a:r>
            <a:endParaRPr sz="1800"/>
          </a:p>
        </p:txBody>
      </p:sp>
      <p:sp>
        <p:nvSpPr>
          <p:cNvPr id="148" name="Google Shape;148;p24"/>
          <p:cNvSpPr txBox="1"/>
          <p:nvPr>
            <p:ph idx="1" type="body"/>
          </p:nvPr>
        </p:nvSpPr>
        <p:spPr>
          <a:xfrm>
            <a:off x="457200" y="1520994"/>
            <a:ext cx="8229600" cy="125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SzPts val="1400"/>
              <a:buNone/>
            </a:pPr>
            <a:r>
              <a:rPr lang="en-US" sz="2400"/>
              <a:t>Developing a modern web trading platform from scratch is complex, risky and very expensive</a:t>
            </a:r>
            <a:endParaRPr sz="2400"/>
          </a:p>
        </p:txBody>
      </p:sp>
    </p:spTree>
  </p:cSld>
  <p:clrMapOvr>
    <a:masterClrMapping/>
  </p:clrMapOvr>
  <mc:AlternateContent>
    <mc:Choice Requires="p14">
      <p:transition p14:dur="2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5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600"/>
              </a:spcAft>
              <a:buSzPts val="1400"/>
              <a:buNone/>
            </a:pPr>
            <a:r>
              <a:rPr lang="en-US" sz="2400"/>
              <a:t>We’ve slashed the </a:t>
            </a:r>
            <a:r>
              <a:rPr b="1" lang="en-US" sz="2400"/>
              <a:t>cost</a:t>
            </a:r>
            <a:r>
              <a:rPr lang="en-US" sz="2400"/>
              <a:t> and </a:t>
            </a:r>
            <a:r>
              <a:rPr b="1" lang="en-US" sz="2400"/>
              <a:t>time</a:t>
            </a:r>
            <a:r>
              <a:rPr lang="en-US" sz="2400"/>
              <a:t> of building an online trading service…</a:t>
            </a:r>
            <a:endParaRPr sz="2400"/>
          </a:p>
        </p:txBody>
      </p:sp>
    </p:spTree>
  </p:cSld>
  <p:clrMapOvr>
    <a:masterClrMapping/>
  </p:clrMapOvr>
  <mc:AlternateContent>
    <mc:Choice Requires="p14">
      <p:transition p14:dur="2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" name="Google Shape;160;p26"/>
          <p:cNvGrpSpPr/>
          <p:nvPr/>
        </p:nvGrpSpPr>
        <p:grpSpPr>
          <a:xfrm>
            <a:off x="534157" y="1006946"/>
            <a:ext cx="8154271" cy="3561013"/>
            <a:chOff x="2630846" y="1490534"/>
            <a:chExt cx="5986104" cy="4461304"/>
          </a:xfrm>
        </p:grpSpPr>
        <p:sp>
          <p:nvSpPr>
            <p:cNvPr id="161" name="Google Shape;161;p26"/>
            <p:cNvSpPr/>
            <p:nvPr/>
          </p:nvSpPr>
          <p:spPr>
            <a:xfrm>
              <a:off x="5631137" y="2988576"/>
              <a:ext cx="2985813" cy="2963262"/>
            </a:xfrm>
            <a:prstGeom prst="rect">
              <a:avLst/>
            </a:prstGeom>
            <a:solidFill>
              <a:srgbClr val="17365D">
                <a:alpha val="8000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2" name="Google Shape;162;p26"/>
            <p:cNvSpPr/>
            <p:nvPr/>
          </p:nvSpPr>
          <p:spPr>
            <a:xfrm>
              <a:off x="5631137" y="1909041"/>
              <a:ext cx="2985813" cy="1079535"/>
            </a:xfrm>
            <a:prstGeom prst="rect">
              <a:avLst/>
            </a:prstGeom>
            <a:solidFill>
              <a:srgbClr val="17365D">
                <a:alpha val="65882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6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3" name="Google Shape;163;p26"/>
            <p:cNvSpPr txBox="1"/>
            <p:nvPr/>
          </p:nvSpPr>
          <p:spPr>
            <a:xfrm>
              <a:off x="6678040" y="2282550"/>
              <a:ext cx="1913576" cy="3470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Custom build</a:t>
              </a:r>
              <a:endParaRPr b="1" i="0" sz="1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pic>
          <p:nvPicPr>
            <p:cNvPr descr="image1.png" id="164" name="Google Shape;164;p26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234784" y="4039658"/>
              <a:ext cx="1354776" cy="51643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5" name="Google Shape;165;p26"/>
            <p:cNvSpPr/>
            <p:nvPr/>
          </p:nvSpPr>
          <p:spPr>
            <a:xfrm>
              <a:off x="2630846" y="1909042"/>
              <a:ext cx="2985817" cy="4042779"/>
            </a:xfrm>
            <a:prstGeom prst="rect">
              <a:avLst/>
            </a:prstGeom>
            <a:solidFill>
              <a:srgbClr val="6A708C"/>
            </a:solidFill>
            <a:ln>
              <a:noFill/>
            </a:ln>
          </p:spPr>
          <p:txBody>
            <a:bodyPr anchorCtr="0" anchor="ctr" bIns="45700" lIns="91400" spcFirstLastPara="1" rIns="914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6" name="Google Shape;166;p26"/>
            <p:cNvSpPr/>
            <p:nvPr/>
          </p:nvSpPr>
          <p:spPr>
            <a:xfrm>
              <a:off x="2630848" y="1916058"/>
              <a:ext cx="2985815" cy="3212141"/>
            </a:xfrm>
            <a:prstGeom prst="rect">
              <a:avLst/>
            </a:prstGeom>
            <a:solidFill>
              <a:schemeClr val="lt1">
                <a:alpha val="32941"/>
              </a:schemeClr>
            </a:solidFill>
            <a:ln>
              <a:noFill/>
            </a:ln>
          </p:spPr>
          <p:txBody>
            <a:bodyPr anchorCtr="0" anchor="ctr" bIns="45700" lIns="91400" spcFirstLastPara="1" rIns="914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7" name="Google Shape;167;p26"/>
            <p:cNvSpPr/>
            <p:nvPr/>
          </p:nvSpPr>
          <p:spPr>
            <a:xfrm>
              <a:off x="3757730" y="1936620"/>
              <a:ext cx="3723590" cy="4015201"/>
            </a:xfrm>
            <a:prstGeom prst="triangle">
              <a:avLst>
                <a:gd fmla="val 50000" name="adj"/>
              </a:avLst>
            </a:prstGeom>
            <a:solidFill>
              <a:srgbClr val="7F7F7F"/>
            </a:solidFill>
            <a:ln>
              <a:noFill/>
            </a:ln>
            <a:effectLst>
              <a:outerShdw blurRad="292100" sx="101000" rotWithShape="0" algn="tl" sy="101000">
                <a:srgbClr val="000000">
                  <a:alpha val="56862"/>
                </a:srgbClr>
              </a:outerShdw>
            </a:effectLst>
          </p:spPr>
          <p:txBody>
            <a:bodyPr anchorCtr="0" anchor="ctr" bIns="0" lIns="0" spcFirstLastPara="1" rIns="0" wrap="square" tIns="1116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2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0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Infrastructure</a:t>
              </a:r>
              <a:endParaRPr b="1" i="0" sz="2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68" name="Google Shape;168;p26"/>
            <p:cNvSpPr/>
            <p:nvPr/>
          </p:nvSpPr>
          <p:spPr>
            <a:xfrm>
              <a:off x="4142503" y="1935526"/>
              <a:ext cx="2956699" cy="3192673"/>
            </a:xfrm>
            <a:prstGeom prst="triangle">
              <a:avLst>
                <a:gd fmla="val 50000" name="adj"/>
              </a:avLst>
            </a:prstGeom>
            <a:solidFill>
              <a:srgbClr val="BFBFBF"/>
            </a:solidFill>
            <a:ln>
              <a:noFill/>
            </a:ln>
          </p:spPr>
          <p:txBody>
            <a:bodyPr anchorCtr="0" anchor="ctr" bIns="287925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69" name="Google Shape;169;p26"/>
            <p:cNvSpPr/>
            <p:nvPr/>
          </p:nvSpPr>
          <p:spPr>
            <a:xfrm>
              <a:off x="5136532" y="1906480"/>
              <a:ext cx="974734" cy="1082096"/>
            </a:xfrm>
            <a:prstGeom prst="triangle">
              <a:avLst>
                <a:gd fmla="val 50000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287925" lIns="0" spcFirstLastPara="1" rIns="0" wrap="square" tIns="1872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7F7F7F"/>
                  </a:solidFill>
                  <a:latin typeface="Roboto"/>
                  <a:ea typeface="Roboto"/>
                  <a:cs typeface="Roboto"/>
                  <a:sym typeface="Roboto"/>
                </a:rPr>
                <a:t>Value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rgbClr val="7F7F7F"/>
                  </a:solidFill>
                  <a:latin typeface="Roboto"/>
                  <a:ea typeface="Roboto"/>
                  <a:cs typeface="Roboto"/>
                  <a:sym typeface="Roboto"/>
                </a:rPr>
                <a:t>add</a:t>
              </a:r>
              <a:endParaRPr b="1" i="0" sz="1800" u="none" cap="none" strike="noStrike">
                <a:solidFill>
                  <a:srgbClr val="7F7F7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0" name="Google Shape;170;p26"/>
            <p:cNvSpPr txBox="1"/>
            <p:nvPr/>
          </p:nvSpPr>
          <p:spPr>
            <a:xfrm>
              <a:off x="2654732" y="5203720"/>
              <a:ext cx="1137623" cy="6072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00" spcFirstLastPara="1" rIns="914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Generic Components</a:t>
              </a:r>
              <a:endParaRPr b="1" i="0" sz="1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1" name="Google Shape;171;p26"/>
            <p:cNvSpPr txBox="1"/>
            <p:nvPr/>
          </p:nvSpPr>
          <p:spPr>
            <a:xfrm>
              <a:off x="2654732" y="3364993"/>
              <a:ext cx="1585195" cy="34699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00" spcFirstLastPara="1" rIns="9140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8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Custom build</a:t>
              </a:r>
              <a:endParaRPr b="1" i="0" sz="1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2" name="Google Shape;172;p26"/>
            <p:cNvSpPr/>
            <p:nvPr/>
          </p:nvSpPr>
          <p:spPr>
            <a:xfrm>
              <a:off x="4928544" y="3819176"/>
              <a:ext cx="1395806" cy="66509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00" spcFirstLastPara="1" rIns="91400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000" u="none" cap="none" strike="noStrike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rPr>
                <a:t>Core domain functionality</a:t>
              </a:r>
              <a:endParaRPr b="1" i="0" sz="2000" u="none" cap="none" strike="noStrike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3" name="Google Shape;173;p26"/>
            <p:cNvSpPr txBox="1"/>
            <p:nvPr/>
          </p:nvSpPr>
          <p:spPr>
            <a:xfrm>
              <a:off x="2630848" y="1490534"/>
              <a:ext cx="2854837" cy="3470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00" u="none" cap="none" strike="noStrike">
                  <a:solidFill>
                    <a:srgbClr val="6A708C"/>
                  </a:solidFill>
                  <a:latin typeface="Roboto"/>
                  <a:ea typeface="Roboto"/>
                  <a:cs typeface="Roboto"/>
                  <a:sym typeface="Roboto"/>
                </a:rPr>
                <a:t>Build from scratch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174" name="Google Shape;174;p26"/>
            <p:cNvSpPr txBox="1"/>
            <p:nvPr/>
          </p:nvSpPr>
          <p:spPr>
            <a:xfrm>
              <a:off x="5762113" y="1490534"/>
              <a:ext cx="2854837" cy="34701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2400" u="none" cap="none" strike="noStrike">
                  <a:solidFill>
                    <a:srgbClr val="1D4A7C"/>
                  </a:solidFill>
                  <a:latin typeface="Roboto"/>
                  <a:ea typeface="Roboto"/>
                  <a:cs typeface="Roboto"/>
                  <a:sym typeface="Roboto"/>
                </a:rPr>
                <a:t>Build with Caplin</a:t>
              </a:r>
              <a:endParaRPr b="1" i="0" sz="2400" u="none" cap="none" strike="noStrike">
                <a:solidFill>
                  <a:srgbClr val="1D4A7C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175" name="Google Shape;175;p26"/>
          <p:cNvSpPr txBox="1"/>
          <p:nvPr>
            <p:ph idx="4294967295" type="title"/>
          </p:nvPr>
        </p:nvSpPr>
        <p:spPr>
          <a:xfrm>
            <a:off x="0" y="205978"/>
            <a:ext cx="9144000" cy="44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</a:pPr>
            <a:r>
              <a:rPr lang="en-US" sz="2400">
                <a:latin typeface="Roboto"/>
                <a:ea typeface="Roboto"/>
                <a:cs typeface="Roboto"/>
                <a:sym typeface="Roboto"/>
              </a:rPr>
              <a:t>… so you can concentrate on adding value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  <mc:AlternateContent>
    <mc:Choice Requires="p14">
      <p:transition p14:dur="2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82" name="Google Shape;182;p27"/>
          <p:cNvGrpSpPr/>
          <p:nvPr/>
        </p:nvGrpSpPr>
        <p:grpSpPr>
          <a:xfrm>
            <a:off x="614447" y="768777"/>
            <a:ext cx="7143263" cy="3694813"/>
            <a:chOff x="614447" y="1194362"/>
            <a:chExt cx="7143263" cy="4926417"/>
          </a:xfrm>
        </p:grpSpPr>
        <p:sp>
          <p:nvSpPr>
            <p:cNvPr id="183" name="Google Shape;183;p27"/>
            <p:cNvSpPr/>
            <p:nvPr/>
          </p:nvSpPr>
          <p:spPr>
            <a:xfrm>
              <a:off x="1710174" y="5239986"/>
              <a:ext cx="5806748" cy="165557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4" name="Google Shape;184;p27"/>
            <p:cNvSpPr/>
            <p:nvPr/>
          </p:nvSpPr>
          <p:spPr>
            <a:xfrm>
              <a:off x="1710174" y="4997257"/>
              <a:ext cx="5806748" cy="165557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85" name="Google Shape;185;p27"/>
            <p:cNvSpPr/>
            <p:nvPr/>
          </p:nvSpPr>
          <p:spPr>
            <a:xfrm>
              <a:off x="1710174" y="4753554"/>
              <a:ext cx="5806748" cy="165557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86" name="Google Shape;186;p27"/>
            <p:cNvGrpSpPr/>
            <p:nvPr/>
          </p:nvGrpSpPr>
          <p:grpSpPr>
            <a:xfrm>
              <a:off x="614447" y="4680217"/>
              <a:ext cx="1085709" cy="762544"/>
              <a:chOff x="614447" y="4680217"/>
              <a:chExt cx="1085709" cy="762544"/>
            </a:xfrm>
          </p:grpSpPr>
          <p:sp>
            <p:nvSpPr>
              <p:cNvPr id="187" name="Google Shape;187;p27"/>
              <p:cNvSpPr txBox="1"/>
              <p:nvPr/>
            </p:nvSpPr>
            <p:spPr>
              <a:xfrm>
                <a:off x="614447" y="4680217"/>
                <a:ext cx="108570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Post-trade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8" name="Google Shape;188;p27"/>
              <p:cNvSpPr txBox="1"/>
              <p:nvPr/>
            </p:nvSpPr>
            <p:spPr>
              <a:xfrm>
                <a:off x="614447" y="4927991"/>
                <a:ext cx="108570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Execution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89" name="Google Shape;189;p27"/>
              <p:cNvSpPr txBox="1"/>
              <p:nvPr/>
            </p:nvSpPr>
            <p:spPr>
              <a:xfrm>
                <a:off x="614447" y="5165762"/>
                <a:ext cx="108570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Pre-trade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0" name="Google Shape;190;p27"/>
            <p:cNvGrpSpPr/>
            <p:nvPr/>
          </p:nvGrpSpPr>
          <p:grpSpPr>
            <a:xfrm>
              <a:off x="1801092" y="5524682"/>
              <a:ext cx="5956618" cy="313341"/>
              <a:chOff x="1807131" y="5529742"/>
              <a:chExt cx="5956618" cy="313341"/>
            </a:xfrm>
          </p:grpSpPr>
          <p:sp>
            <p:nvSpPr>
              <p:cNvPr id="191" name="Google Shape;191;p27"/>
              <p:cNvSpPr txBox="1"/>
              <p:nvPr/>
            </p:nvSpPr>
            <p:spPr>
              <a:xfrm>
                <a:off x="1807131" y="5529742"/>
                <a:ext cx="749686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FX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2" name="Google Shape;192;p27"/>
              <p:cNvSpPr txBox="1"/>
              <p:nvPr/>
            </p:nvSpPr>
            <p:spPr>
              <a:xfrm>
                <a:off x="3050130" y="5529742"/>
                <a:ext cx="1487234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D398D"/>
                    </a:solidFill>
                    <a:latin typeface="Arial"/>
                    <a:ea typeface="Arial"/>
                    <a:cs typeface="Arial"/>
                    <a:sym typeface="Arial"/>
                  </a:rPr>
                  <a:t>Fixed Income</a:t>
                </a:r>
                <a:endParaRPr b="0" i="0" sz="1200" u="none" cap="none" strike="noStrike">
                  <a:solidFill>
                    <a:srgbClr val="2D398D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3" name="Google Shape;193;p27"/>
              <p:cNvSpPr txBox="1"/>
              <p:nvPr/>
            </p:nvSpPr>
            <p:spPr>
              <a:xfrm>
                <a:off x="4931048" y="5529742"/>
                <a:ext cx="1003370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D398D"/>
                    </a:solidFill>
                    <a:latin typeface="Arial"/>
                    <a:ea typeface="Arial"/>
                    <a:cs typeface="Arial"/>
                    <a:sym typeface="Arial"/>
                  </a:rPr>
                  <a:t>Equities</a:t>
                </a:r>
                <a:endParaRPr b="0" i="0" sz="1200" u="none" cap="none" strike="noStrike">
                  <a:solidFill>
                    <a:srgbClr val="2D398D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4" name="Google Shape;194;p27"/>
              <p:cNvSpPr txBox="1"/>
              <p:nvPr/>
            </p:nvSpPr>
            <p:spPr>
              <a:xfrm>
                <a:off x="6361545" y="5529742"/>
                <a:ext cx="1402204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E3A8E"/>
                    </a:solidFill>
                    <a:latin typeface="Arial"/>
                    <a:ea typeface="Arial"/>
                    <a:cs typeface="Arial"/>
                    <a:sym typeface="Arial"/>
                  </a:rPr>
                  <a:t>Derivatives</a:t>
                </a:r>
                <a:endParaRPr b="0" i="0" sz="1200" u="none" cap="none" strike="noStrike">
                  <a:solidFill>
                    <a:srgbClr val="2E3A8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95" name="Google Shape;195;p27"/>
            <p:cNvGrpSpPr/>
            <p:nvPr/>
          </p:nvGrpSpPr>
          <p:grpSpPr>
            <a:xfrm>
              <a:off x="1762743" y="4638085"/>
              <a:ext cx="5794335" cy="922733"/>
              <a:chOff x="1768782" y="4727810"/>
              <a:chExt cx="5794335" cy="922733"/>
            </a:xfrm>
          </p:grpSpPr>
          <p:pic>
            <p:nvPicPr>
              <p:cNvPr descr="Home-Server-icon.png" id="196" name="Google Shape;196;p27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1768782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Home-Server-icon.png" id="197" name="Google Shape;197;p27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3377531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Home-Server-icon.png" id="198" name="Google Shape;198;p27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640384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Home-Server-icon.png" id="199" name="Google Shape;199;p27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5013493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device-desktop.png" id="200" name="Google Shape;200;p2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765042" y="1194362"/>
              <a:ext cx="1273874" cy="10754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evice-laptop.png" id="201" name="Google Shape;201;p2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644935" y="1483065"/>
              <a:ext cx="1301567" cy="7569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evice-smartphone.png" id="202" name="Google Shape;202;p2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9048" y="1679436"/>
              <a:ext cx="281544" cy="5907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evice-tablet.png" id="203" name="Google Shape;203;p2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04957" y="1472798"/>
              <a:ext cx="950790" cy="7984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4" name="Google Shape;204;p27"/>
            <p:cNvSpPr txBox="1"/>
            <p:nvPr/>
          </p:nvSpPr>
          <p:spPr>
            <a:xfrm>
              <a:off x="1700156" y="5838023"/>
              <a:ext cx="5828401" cy="2827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6800" lIns="108000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E3A8E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2E3A8E"/>
                  </a:solidFill>
                  <a:latin typeface="Arial"/>
                  <a:ea typeface="Arial"/>
                  <a:cs typeface="Arial"/>
                  <a:sym typeface="Arial"/>
                </a:rPr>
                <a:t>Trading and information systems</a:t>
              </a:r>
              <a:endParaRPr/>
            </a:p>
          </p:txBody>
        </p:sp>
        <p:sp>
          <p:nvSpPr>
            <p:cNvPr id="205" name="Google Shape;205;p27"/>
            <p:cNvSpPr txBox="1"/>
            <p:nvPr/>
          </p:nvSpPr>
          <p:spPr>
            <a:xfrm>
              <a:off x="1700043" y="2907824"/>
              <a:ext cx="5825047" cy="226955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rPr>
                <a:t>INTERNET</a:t>
              </a:r>
              <a:endParaRPr b="0" i="0" sz="1400" u="none" cap="none" strike="noStrike">
                <a:solidFill>
                  <a:srgbClr val="37609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27"/>
            <p:cNvSpPr txBox="1"/>
            <p:nvPr/>
          </p:nvSpPr>
          <p:spPr>
            <a:xfrm>
              <a:off x="1710391" y="2337865"/>
              <a:ext cx="5814694" cy="492953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Presentation layer</a:t>
              </a:r>
              <a:endParaRPr b="1" i="0" sz="1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7" name="Google Shape;207;p27"/>
            <p:cNvSpPr txBox="1"/>
            <p:nvPr/>
          </p:nvSpPr>
          <p:spPr>
            <a:xfrm>
              <a:off x="1714174" y="3211381"/>
              <a:ext cx="5802747" cy="297139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Distribution layer</a:t>
              </a:r>
              <a:endParaRPr/>
            </a:p>
          </p:txBody>
        </p:sp>
        <p:sp>
          <p:nvSpPr>
            <p:cNvPr id="208" name="Google Shape;208;p27"/>
            <p:cNvSpPr txBox="1"/>
            <p:nvPr/>
          </p:nvSpPr>
          <p:spPr>
            <a:xfrm>
              <a:off x="1714175" y="3566434"/>
              <a:ext cx="5802747" cy="462119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Web trading services layer</a:t>
              </a:r>
              <a:endParaRPr/>
            </a:p>
          </p:txBody>
        </p:sp>
        <p:sp>
          <p:nvSpPr>
            <p:cNvPr id="209" name="Google Shape;209;p27"/>
            <p:cNvSpPr txBox="1"/>
            <p:nvPr/>
          </p:nvSpPr>
          <p:spPr>
            <a:xfrm>
              <a:off x="1714182" y="4091866"/>
              <a:ext cx="5802740" cy="503674"/>
            </a:xfrm>
            <a:prstGeom prst="rect">
              <a:avLst/>
            </a:prstGeom>
            <a:solidFill>
              <a:srgbClr val="558ED5"/>
            </a:solidFill>
            <a:ln>
              <a:noFill/>
            </a:ln>
          </p:spPr>
          <p:txBody>
            <a:bodyPr anchorCtr="0" anchor="ctr" bIns="0" lIns="91425" spcFirstLastPara="1" rIns="91425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6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Integration layer</a:t>
              </a:r>
              <a:endParaRPr/>
            </a:p>
          </p:txBody>
        </p:sp>
      </p:grpSp>
      <p:sp>
        <p:nvSpPr>
          <p:cNvPr id="210" name="Google Shape;210;p27"/>
          <p:cNvSpPr txBox="1"/>
          <p:nvPr/>
        </p:nvSpPr>
        <p:spPr>
          <a:xfrm>
            <a:off x="0" y="205978"/>
            <a:ext cx="9144000" cy="44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i="0" lang="en-US" sz="1800" u="none" cap="none" strike="noStrike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Anatomy of a cross-asset, thin</a:t>
            </a:r>
            <a:r>
              <a:rPr lang="en-US" sz="1800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-</a:t>
            </a:r>
            <a:r>
              <a:rPr i="0" lang="en-US" sz="1800" u="none" cap="none" strike="noStrike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client web architecture</a:t>
            </a:r>
            <a:endParaRPr i="0" sz="1800" u="none" cap="none" strike="noStrike">
              <a:solidFill>
                <a:schemeClr val="dk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</p:spTree>
  </p:cSld>
  <p:clrMapOvr>
    <a:masterClrMapping/>
  </p:clrMapOvr>
  <mc:AlternateContent>
    <mc:Choice Requires="p14">
      <p:transition p14:dur="4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2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>
                <a:solidFill>
                  <a:srgbClr val="888888"/>
                </a:solidFill>
              </a:rPr>
              <a:t>‹#›</a:t>
            </a:fld>
            <a:endParaRPr>
              <a:solidFill>
                <a:srgbClr val="888888"/>
              </a:solidFill>
            </a:endParaRPr>
          </a:p>
        </p:txBody>
      </p:sp>
      <p:grpSp>
        <p:nvGrpSpPr>
          <p:cNvPr id="217" name="Google Shape;217;p28"/>
          <p:cNvGrpSpPr/>
          <p:nvPr/>
        </p:nvGrpSpPr>
        <p:grpSpPr>
          <a:xfrm>
            <a:off x="614447" y="768777"/>
            <a:ext cx="7143263" cy="3694813"/>
            <a:chOff x="614447" y="1194362"/>
            <a:chExt cx="7143263" cy="4926417"/>
          </a:xfrm>
        </p:grpSpPr>
        <p:sp>
          <p:nvSpPr>
            <p:cNvPr id="218" name="Google Shape;218;p28"/>
            <p:cNvSpPr/>
            <p:nvPr/>
          </p:nvSpPr>
          <p:spPr>
            <a:xfrm>
              <a:off x="1710173" y="5239986"/>
              <a:ext cx="5814917" cy="165557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2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9" name="Google Shape;219;p28"/>
            <p:cNvSpPr/>
            <p:nvPr/>
          </p:nvSpPr>
          <p:spPr>
            <a:xfrm>
              <a:off x="1710173" y="4997257"/>
              <a:ext cx="5814917" cy="165557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0" name="Google Shape;220;p28"/>
            <p:cNvSpPr/>
            <p:nvPr/>
          </p:nvSpPr>
          <p:spPr>
            <a:xfrm>
              <a:off x="1710173" y="4753554"/>
              <a:ext cx="5814917" cy="165557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21" name="Google Shape;221;p28"/>
            <p:cNvGrpSpPr/>
            <p:nvPr/>
          </p:nvGrpSpPr>
          <p:grpSpPr>
            <a:xfrm>
              <a:off x="614447" y="4680217"/>
              <a:ext cx="1085709" cy="762544"/>
              <a:chOff x="614447" y="4680217"/>
              <a:chExt cx="1085709" cy="762544"/>
            </a:xfrm>
          </p:grpSpPr>
          <p:sp>
            <p:nvSpPr>
              <p:cNvPr id="222" name="Google Shape;222;p28"/>
              <p:cNvSpPr txBox="1"/>
              <p:nvPr/>
            </p:nvSpPr>
            <p:spPr>
              <a:xfrm>
                <a:off x="614447" y="4680217"/>
                <a:ext cx="108570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Post-trade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3" name="Google Shape;223;p28"/>
              <p:cNvSpPr txBox="1"/>
              <p:nvPr/>
            </p:nvSpPr>
            <p:spPr>
              <a:xfrm>
                <a:off x="614447" y="4927991"/>
                <a:ext cx="108570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Execution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4" name="Google Shape;224;p28"/>
              <p:cNvSpPr txBox="1"/>
              <p:nvPr/>
            </p:nvSpPr>
            <p:spPr>
              <a:xfrm>
                <a:off x="614447" y="5165762"/>
                <a:ext cx="1085709" cy="27699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45700" lIns="91425" spcFirstLastPara="1" rIns="91425" wrap="square" tIns="45700">
                <a:noAutofit/>
              </a:bodyPr>
              <a:lstStyle/>
              <a:p>
                <a:pPr indent="0" lvl="0" marL="0" marR="0" rtl="0" algn="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Pre-trade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25" name="Google Shape;225;p28"/>
            <p:cNvGrpSpPr/>
            <p:nvPr/>
          </p:nvGrpSpPr>
          <p:grpSpPr>
            <a:xfrm>
              <a:off x="1801092" y="5524682"/>
              <a:ext cx="5956618" cy="313341"/>
              <a:chOff x="1807131" y="5529742"/>
              <a:chExt cx="5956618" cy="313341"/>
            </a:xfrm>
          </p:grpSpPr>
          <p:sp>
            <p:nvSpPr>
              <p:cNvPr id="226" name="Google Shape;226;p28"/>
              <p:cNvSpPr txBox="1"/>
              <p:nvPr/>
            </p:nvSpPr>
            <p:spPr>
              <a:xfrm>
                <a:off x="1807131" y="5529742"/>
                <a:ext cx="749686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376092"/>
                    </a:solidFill>
                    <a:latin typeface="Arial"/>
                    <a:ea typeface="Arial"/>
                    <a:cs typeface="Arial"/>
                    <a:sym typeface="Arial"/>
                  </a:rPr>
                  <a:t>FX</a:t>
                </a:r>
                <a:endParaRPr b="0" i="0" sz="12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7" name="Google Shape;227;p28"/>
              <p:cNvSpPr txBox="1"/>
              <p:nvPr/>
            </p:nvSpPr>
            <p:spPr>
              <a:xfrm>
                <a:off x="3050130" y="5529742"/>
                <a:ext cx="1487234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D398D"/>
                    </a:solidFill>
                    <a:latin typeface="Arial"/>
                    <a:ea typeface="Arial"/>
                    <a:cs typeface="Arial"/>
                    <a:sym typeface="Arial"/>
                  </a:rPr>
                  <a:t>Fixed Income</a:t>
                </a:r>
                <a:endParaRPr b="0" i="0" sz="1200" u="none" cap="none" strike="noStrike">
                  <a:solidFill>
                    <a:srgbClr val="2D398D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8" name="Google Shape;228;p28"/>
              <p:cNvSpPr txBox="1"/>
              <p:nvPr/>
            </p:nvSpPr>
            <p:spPr>
              <a:xfrm>
                <a:off x="4931048" y="5529742"/>
                <a:ext cx="1003370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D398D"/>
                    </a:solidFill>
                    <a:latin typeface="Arial"/>
                    <a:ea typeface="Arial"/>
                    <a:cs typeface="Arial"/>
                    <a:sym typeface="Arial"/>
                  </a:rPr>
                  <a:t>Equities</a:t>
                </a:r>
                <a:endParaRPr b="0" i="0" sz="1200" u="none" cap="none" strike="noStrike">
                  <a:solidFill>
                    <a:srgbClr val="2D398D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29" name="Google Shape;229;p28"/>
              <p:cNvSpPr txBox="1"/>
              <p:nvPr/>
            </p:nvSpPr>
            <p:spPr>
              <a:xfrm>
                <a:off x="6361545" y="5529742"/>
                <a:ext cx="1402204" cy="31334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E3A8E"/>
                    </a:solidFill>
                    <a:latin typeface="Arial"/>
                    <a:ea typeface="Arial"/>
                    <a:cs typeface="Arial"/>
                    <a:sym typeface="Arial"/>
                  </a:rPr>
                  <a:t>Derivatives</a:t>
                </a:r>
                <a:endParaRPr b="0" i="0" sz="1200" u="none" cap="none" strike="noStrike">
                  <a:solidFill>
                    <a:srgbClr val="2E3A8E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0" name="Google Shape;230;p28"/>
            <p:cNvGrpSpPr/>
            <p:nvPr/>
          </p:nvGrpSpPr>
          <p:grpSpPr>
            <a:xfrm>
              <a:off x="1762743" y="4638085"/>
              <a:ext cx="5794335" cy="922733"/>
              <a:chOff x="1768782" y="4727810"/>
              <a:chExt cx="5794335" cy="922733"/>
            </a:xfrm>
          </p:grpSpPr>
          <p:pic>
            <p:nvPicPr>
              <p:cNvPr descr="Home-Server-icon.png" id="231" name="Google Shape;231;p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1768782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Home-Server-icon.png" id="232" name="Google Shape;232;p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3377531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Home-Server-icon.png" id="233" name="Google Shape;233;p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6640384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Home-Server-icon.png" id="234" name="Google Shape;234;p28"/>
              <p:cNvPicPr preferRelativeResize="0"/>
              <p:nvPr/>
            </p:nvPicPr>
            <p:blipFill rotWithShape="1">
              <a:blip r:embed="rId3">
                <a:alphaModFix/>
              </a:blip>
              <a:srcRect b="0" l="0" r="0" t="0"/>
              <a:stretch/>
            </p:blipFill>
            <p:spPr>
              <a:xfrm>
                <a:off x="5013493" y="4727810"/>
                <a:ext cx="922733" cy="922733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pic>
          <p:nvPicPr>
            <p:cNvPr descr="device-desktop.png" id="235" name="Google Shape;235;p28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765042" y="1194362"/>
              <a:ext cx="1273874" cy="107540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evice-laptop.png" id="236" name="Google Shape;236;p28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644935" y="1483065"/>
              <a:ext cx="1301567" cy="75694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evice-smartphone.png" id="237" name="Google Shape;237;p2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5499048" y="1679436"/>
              <a:ext cx="281544" cy="59078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device-tablet.png" id="238" name="Google Shape;238;p2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6504957" y="1472798"/>
              <a:ext cx="950790" cy="79847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9" name="Google Shape;239;p28"/>
            <p:cNvSpPr txBox="1"/>
            <p:nvPr/>
          </p:nvSpPr>
          <p:spPr>
            <a:xfrm>
              <a:off x="1700156" y="5838023"/>
              <a:ext cx="5828401" cy="282756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6800" lIns="108000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E3A8E"/>
                </a:buClr>
                <a:buSzPts val="1600"/>
                <a:buFont typeface="Arial"/>
                <a:buNone/>
              </a:pPr>
              <a:r>
                <a:rPr b="0" i="0" lang="en-US" sz="1600" u="none" cap="none" strike="noStrike">
                  <a:solidFill>
                    <a:srgbClr val="2E3A8E"/>
                  </a:solidFill>
                  <a:latin typeface="Arial"/>
                  <a:ea typeface="Arial"/>
                  <a:cs typeface="Arial"/>
                  <a:sym typeface="Arial"/>
                </a:rPr>
                <a:t>Trading and information systems</a:t>
              </a:r>
              <a:endParaRPr/>
            </a:p>
          </p:txBody>
        </p:sp>
        <p:sp>
          <p:nvSpPr>
            <p:cNvPr id="240" name="Google Shape;240;p28"/>
            <p:cNvSpPr txBox="1"/>
            <p:nvPr/>
          </p:nvSpPr>
          <p:spPr>
            <a:xfrm>
              <a:off x="1700043" y="2907824"/>
              <a:ext cx="5825047" cy="226955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</p:spPr>
          <p:txBody>
            <a:bodyPr anchorCtr="0" anchor="ctr" bIns="46800" lIns="91425" spcFirstLastPara="1" rIns="91425" wrap="square" tIns="360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rPr>
                <a:t> INTERNET</a:t>
              </a:r>
              <a:endParaRPr b="0" i="0" sz="1400" u="none" cap="none" strike="noStrike">
                <a:solidFill>
                  <a:srgbClr val="37609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241" name="Google Shape;241;p28"/>
            <p:cNvGrpSpPr/>
            <p:nvPr/>
          </p:nvGrpSpPr>
          <p:grpSpPr>
            <a:xfrm>
              <a:off x="1706306" y="2334242"/>
              <a:ext cx="5818784" cy="496578"/>
              <a:chOff x="1709774" y="2334242"/>
              <a:chExt cx="5825612" cy="496578"/>
            </a:xfrm>
          </p:grpSpPr>
          <p:sp>
            <p:nvSpPr>
              <p:cNvPr id="242" name="Google Shape;242;p28"/>
              <p:cNvSpPr/>
              <p:nvPr/>
            </p:nvSpPr>
            <p:spPr>
              <a:xfrm>
                <a:off x="1709774" y="2334242"/>
                <a:ext cx="5825612" cy="492242"/>
              </a:xfrm>
              <a:prstGeom prst="rect">
                <a:avLst/>
              </a:prstGeom>
              <a:solidFill>
                <a:srgbClr val="C5D8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2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3" name="Google Shape;243;p28"/>
              <p:cNvSpPr txBox="1"/>
              <p:nvPr/>
            </p:nvSpPr>
            <p:spPr>
              <a:xfrm>
                <a:off x="1713864" y="2337865"/>
                <a:ext cx="1145561" cy="492953"/>
              </a:xfrm>
              <a:prstGeom prst="rect">
                <a:avLst/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200" u="none" cap="none" strike="noStrik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Presentation</a:t>
                </a:r>
                <a:endParaRPr/>
              </a:p>
            </p:txBody>
          </p:sp>
          <p:sp>
            <p:nvSpPr>
              <p:cNvPr id="244" name="Google Shape;244;p28"/>
              <p:cNvSpPr/>
              <p:nvPr/>
            </p:nvSpPr>
            <p:spPr>
              <a:xfrm rot="5400000">
                <a:off x="2698254" y="2487421"/>
                <a:ext cx="496577" cy="190220"/>
              </a:xfrm>
              <a:prstGeom prst="triangle">
                <a:avLst>
                  <a:gd fmla="val 50000" name="adj"/>
                </a:avLst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ct3.png" id="245" name="Google Shape;245;p28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3172321" y="2389149"/>
                <a:ext cx="411480" cy="3993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6" name="Google Shape;246;p28"/>
              <p:cNvSpPr txBox="1"/>
              <p:nvPr/>
            </p:nvSpPr>
            <p:spPr>
              <a:xfrm>
                <a:off x="3695142" y="2389114"/>
                <a:ext cx="2725925" cy="4373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200" u="none" cap="none" strike="noStrik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rPr>
                  <a:t>Caplin Trader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rPr>
                  <a:t>HTML tools and business modules</a:t>
                </a:r>
                <a:endParaRPr b="0" i="0" sz="12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47" name="Google Shape;247;p28"/>
            <p:cNvGrpSpPr/>
            <p:nvPr/>
          </p:nvGrpSpPr>
          <p:grpSpPr>
            <a:xfrm>
              <a:off x="1710098" y="3211154"/>
              <a:ext cx="5814992" cy="817399"/>
              <a:chOff x="1713566" y="3211154"/>
              <a:chExt cx="5833806" cy="817399"/>
            </a:xfrm>
          </p:grpSpPr>
          <p:sp>
            <p:nvSpPr>
              <p:cNvPr id="248" name="Google Shape;248;p28"/>
              <p:cNvSpPr/>
              <p:nvPr/>
            </p:nvSpPr>
            <p:spPr>
              <a:xfrm>
                <a:off x="1713566" y="3211154"/>
                <a:ext cx="5833806" cy="817399"/>
              </a:xfrm>
              <a:prstGeom prst="rect">
                <a:avLst/>
              </a:prstGeom>
              <a:solidFill>
                <a:srgbClr val="C5D8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2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49" name="Google Shape;249;p28"/>
              <p:cNvSpPr txBox="1"/>
              <p:nvPr/>
            </p:nvSpPr>
            <p:spPr>
              <a:xfrm>
                <a:off x="1717655" y="3211381"/>
                <a:ext cx="1145561" cy="297139"/>
              </a:xfrm>
              <a:prstGeom prst="rect">
                <a:avLst/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200" u="none" cap="none" strike="noStrik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Distribution</a:t>
                </a:r>
                <a:endParaRPr/>
              </a:p>
            </p:txBody>
          </p:sp>
          <p:sp>
            <p:nvSpPr>
              <p:cNvPr id="250" name="Google Shape;250;p28"/>
              <p:cNvSpPr/>
              <p:nvPr/>
            </p:nvSpPr>
            <p:spPr>
              <a:xfrm rot="5400000">
                <a:off x="2803863" y="3266944"/>
                <a:ext cx="297138" cy="186016"/>
              </a:xfrm>
              <a:prstGeom prst="triangle">
                <a:avLst>
                  <a:gd fmla="val 50000" name="adj"/>
                </a:avLst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1" name="Google Shape;251;p28"/>
              <p:cNvSpPr txBox="1"/>
              <p:nvPr/>
            </p:nvSpPr>
            <p:spPr>
              <a:xfrm>
                <a:off x="1717656" y="3566434"/>
                <a:ext cx="1145561" cy="462119"/>
              </a:xfrm>
              <a:prstGeom prst="rect">
                <a:avLst/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200" u="none" cap="none" strike="noStrik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Web trading services</a:t>
                </a:r>
                <a:endParaRPr b="1" i="0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2" name="Google Shape;252;p28"/>
              <p:cNvSpPr/>
              <p:nvPr/>
            </p:nvSpPr>
            <p:spPr>
              <a:xfrm rot="5400000">
                <a:off x="2719838" y="3702946"/>
                <a:ext cx="462118" cy="189095"/>
              </a:xfrm>
              <a:prstGeom prst="triangle">
                <a:avLst>
                  <a:gd fmla="val 50000" name="adj"/>
                </a:avLst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platform.png" id="253" name="Google Shape;253;p28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3176079" y="3449664"/>
                <a:ext cx="411480" cy="3993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4" name="Google Shape;254;p28"/>
              <p:cNvSpPr txBox="1"/>
              <p:nvPr/>
            </p:nvSpPr>
            <p:spPr>
              <a:xfrm>
                <a:off x="3698930" y="3449664"/>
                <a:ext cx="3778875" cy="4373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200" u="none" cap="none" strike="noStrik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rPr>
                  <a:t>Caplin Platform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rPr>
                  <a:t>Real-time data management and web streaming </a:t>
                </a:r>
                <a:endParaRPr b="0" i="0" sz="12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55" name="Google Shape;255;p28"/>
            <p:cNvGrpSpPr/>
            <p:nvPr/>
          </p:nvGrpSpPr>
          <p:grpSpPr>
            <a:xfrm>
              <a:off x="1710099" y="4091540"/>
              <a:ext cx="5814992" cy="508867"/>
              <a:chOff x="1713566" y="4157389"/>
              <a:chExt cx="5825611" cy="508867"/>
            </a:xfrm>
          </p:grpSpPr>
          <p:sp>
            <p:nvSpPr>
              <p:cNvPr id="256" name="Google Shape;256;p28"/>
              <p:cNvSpPr/>
              <p:nvPr/>
            </p:nvSpPr>
            <p:spPr>
              <a:xfrm>
                <a:off x="1713566" y="4157389"/>
                <a:ext cx="5825611" cy="504000"/>
              </a:xfrm>
              <a:prstGeom prst="rect">
                <a:avLst/>
              </a:prstGeom>
              <a:solidFill>
                <a:srgbClr val="C5D8F1"/>
              </a:solidFill>
              <a:ln>
                <a:noFill/>
              </a:ln>
            </p:spPr>
            <p:txBody>
              <a:bodyPr anchorCtr="0" anchor="ctr" bIns="0" lIns="0" spcFirstLastPara="1" rIns="0" wrap="square" tIns="0">
                <a:noAutofit/>
              </a:bodyPr>
              <a:lstStyle/>
              <a:p>
                <a:pPr indent="0" lvl="0" marL="0" marR="0" rtl="0" algn="ctr">
                  <a:lnSpc>
                    <a:spcPct val="8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2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57" name="Google Shape;257;p28"/>
              <p:cNvSpPr txBox="1"/>
              <p:nvPr/>
            </p:nvSpPr>
            <p:spPr>
              <a:xfrm>
                <a:off x="1717656" y="4157715"/>
                <a:ext cx="1145561" cy="503674"/>
              </a:xfrm>
              <a:prstGeom prst="rect">
                <a:avLst/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200" u="none" cap="none" strike="noStrike">
                    <a:solidFill>
                      <a:schemeClr val="lt1"/>
                    </a:solidFill>
                    <a:latin typeface="Arial"/>
                    <a:ea typeface="Arial"/>
                    <a:cs typeface="Arial"/>
                    <a:sym typeface="Arial"/>
                  </a:rPr>
                  <a:t>Integration</a:t>
                </a:r>
                <a:endParaRPr/>
              </a:p>
            </p:txBody>
          </p:sp>
          <p:sp>
            <p:nvSpPr>
              <p:cNvPr id="258" name="Google Shape;258;p28"/>
              <p:cNvSpPr/>
              <p:nvPr/>
            </p:nvSpPr>
            <p:spPr>
              <a:xfrm rot="5400000">
                <a:off x="2704964" y="4315005"/>
                <a:ext cx="503676" cy="189095"/>
              </a:xfrm>
              <a:prstGeom prst="triangle">
                <a:avLst>
                  <a:gd fmla="val 50000" name="adj"/>
                </a:avLst>
              </a:prstGeom>
              <a:solidFill>
                <a:srgbClr val="558ED5"/>
              </a:solidFill>
              <a:ln>
                <a:noFill/>
              </a:ln>
            </p:spPr>
            <p:txBody>
              <a:bodyPr anchorCtr="0" anchor="ctr" bIns="0" lIns="91425" spcFirstLastPara="1" rIns="91425" wrap="square" tIns="0">
                <a:noAutofit/>
              </a:bodyPr>
              <a:lstStyle/>
              <a:p>
                <a:pPr indent="0" lvl="0" marL="0" marR="0" rtl="0" algn="ctr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pic>
            <p:nvPicPr>
              <p:cNvPr descr="icon-cis.png" id="259" name="Google Shape;259;p28"/>
              <p:cNvPicPr preferRelativeResize="0"/>
              <p:nvPr/>
            </p:nvPicPr>
            <p:blipFill rotWithShape="1">
              <a:blip r:embed="rId10">
                <a:alphaModFix/>
              </a:blip>
              <a:srcRect b="0" l="0" r="0" t="0"/>
              <a:stretch/>
            </p:blipFill>
            <p:spPr>
              <a:xfrm>
                <a:off x="3176112" y="4210139"/>
                <a:ext cx="411480" cy="399327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0" name="Google Shape;260;p28"/>
              <p:cNvSpPr txBox="1"/>
              <p:nvPr/>
            </p:nvSpPr>
            <p:spPr>
              <a:xfrm>
                <a:off x="3698930" y="4228916"/>
                <a:ext cx="2725925" cy="43734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noAutofit/>
              </a:bodyPr>
              <a:lstStyle/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-US" sz="1200" u="none" cap="none" strike="noStrik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rPr>
                  <a:t>Caplin Integration Suite</a:t>
                </a:r>
                <a:endParaRPr/>
              </a:p>
              <a:p>
                <a:pPr indent="0" lvl="0" marL="0" marR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0" i="0" lang="en-US" sz="1200" u="none" cap="none" strike="noStrik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rPr>
                  <a:t>Connectivity toolkit</a:t>
                </a:r>
                <a:endParaRPr b="0" i="0" sz="12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261" name="Google Shape;261;p28"/>
          <p:cNvSpPr txBox="1"/>
          <p:nvPr/>
        </p:nvSpPr>
        <p:spPr>
          <a:xfrm>
            <a:off x="0" y="205978"/>
            <a:ext cx="9144000" cy="44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i="0" lang="en-US" sz="1800" u="none" cap="none" strike="noStrike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How Caplin technology helps bridge the gap</a:t>
            </a:r>
            <a:endParaRPr i="0" sz="1800" u="none" cap="none" strike="noStrike">
              <a:solidFill>
                <a:schemeClr val="dk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</p:spTree>
  </p:cSld>
  <p:clrMapOvr>
    <a:masterClrMapping/>
  </p:clrMapOvr>
  <mc:AlternateContent>
    <mc:Choice Requires="p14">
      <p:transition p14:dur="4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29"/>
          <p:cNvSpPr txBox="1"/>
          <p:nvPr>
            <p:ph type="title"/>
          </p:nvPr>
        </p:nvSpPr>
        <p:spPr>
          <a:xfrm>
            <a:off x="244395" y="343621"/>
            <a:ext cx="8655300" cy="45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40"/>
              <a:buFont typeface="Arial"/>
              <a:buNone/>
            </a:pPr>
            <a:r>
              <a:rPr lang="en-US" sz="1800"/>
              <a:t>Closer look</a:t>
            </a:r>
            <a:endParaRPr b="0" sz="1800"/>
          </a:p>
        </p:txBody>
      </p:sp>
      <p:grpSp>
        <p:nvGrpSpPr>
          <p:cNvPr id="268" name="Google Shape;268;p29"/>
          <p:cNvGrpSpPr/>
          <p:nvPr/>
        </p:nvGrpSpPr>
        <p:grpSpPr>
          <a:xfrm>
            <a:off x="1557338" y="1302535"/>
            <a:ext cx="6029325" cy="3093244"/>
            <a:chOff x="1557338" y="1362075"/>
            <a:chExt cx="6029325" cy="4124325"/>
          </a:xfrm>
        </p:grpSpPr>
        <p:sp>
          <p:nvSpPr>
            <p:cNvPr id="269" name="Google Shape;269;p29"/>
            <p:cNvSpPr/>
            <p:nvPr/>
          </p:nvSpPr>
          <p:spPr>
            <a:xfrm>
              <a:off x="1589843" y="2197254"/>
              <a:ext cx="5066670" cy="1810736"/>
            </a:xfrm>
            <a:prstGeom prst="rect">
              <a:avLst/>
            </a:prstGeom>
            <a:solidFill>
              <a:srgbClr val="C5D8F1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70" name="Google Shape;270;p29"/>
            <p:cNvCxnSpPr>
              <a:stCxn id="271" idx="2"/>
              <a:endCxn id="272" idx="0"/>
            </p:cNvCxnSpPr>
            <p:nvPr/>
          </p:nvCxnSpPr>
          <p:spPr>
            <a:xfrm>
              <a:off x="3109105" y="4601615"/>
              <a:ext cx="2100" cy="1995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73" name="Google Shape;273;p29"/>
            <p:cNvCxnSpPr>
              <a:stCxn id="274" idx="0"/>
              <a:endCxn id="275" idx="1"/>
            </p:cNvCxnSpPr>
            <p:nvPr/>
          </p:nvCxnSpPr>
          <p:spPr>
            <a:xfrm rot="-5400000">
              <a:off x="1883015" y="3265151"/>
              <a:ext cx="993900" cy="636000"/>
            </a:xfrm>
            <a:prstGeom prst="bentConnector2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76" name="Google Shape;276;p29"/>
            <p:cNvCxnSpPr>
              <a:stCxn id="275" idx="3"/>
              <a:endCxn id="277" idx="0"/>
            </p:cNvCxnSpPr>
            <p:nvPr/>
          </p:nvCxnSpPr>
          <p:spPr>
            <a:xfrm>
              <a:off x="5582091" y="3086334"/>
              <a:ext cx="620100" cy="993900"/>
            </a:xfrm>
            <a:prstGeom prst="bentConnector2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78" name="Google Shape;278;p29"/>
            <p:cNvCxnSpPr>
              <a:stCxn id="279" idx="3"/>
              <a:endCxn id="280" idx="1"/>
            </p:cNvCxnSpPr>
            <p:nvPr/>
          </p:nvCxnSpPr>
          <p:spPr>
            <a:xfrm>
              <a:off x="6500455" y="5040139"/>
              <a:ext cx="393000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sp>
          <p:nvSpPr>
            <p:cNvPr id="281" name="Google Shape;281;p29"/>
            <p:cNvSpPr/>
            <p:nvPr/>
          </p:nvSpPr>
          <p:spPr>
            <a:xfrm>
              <a:off x="2693107" y="2251916"/>
              <a:ext cx="2884034" cy="344244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29"/>
            <p:cNvSpPr/>
            <p:nvPr/>
          </p:nvSpPr>
          <p:spPr>
            <a:xfrm>
              <a:off x="2698057" y="2893612"/>
              <a:ext cx="2884034" cy="385445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29"/>
            <p:cNvSpPr/>
            <p:nvPr/>
          </p:nvSpPr>
          <p:spPr>
            <a:xfrm>
              <a:off x="2698057" y="3480143"/>
              <a:ext cx="2884034" cy="410547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29"/>
            <p:cNvSpPr/>
            <p:nvPr/>
          </p:nvSpPr>
          <p:spPr>
            <a:xfrm>
              <a:off x="1591399" y="4080101"/>
              <a:ext cx="941132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Trading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3" name="Google Shape;283;p29"/>
            <p:cNvSpPr/>
            <p:nvPr/>
          </p:nvSpPr>
          <p:spPr>
            <a:xfrm>
              <a:off x="3685679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Alerts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1" name="Google Shape;271;p29"/>
            <p:cNvSpPr/>
            <p:nvPr/>
          </p:nvSpPr>
          <p:spPr>
            <a:xfrm>
              <a:off x="2654615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Pricing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4" name="Google Shape;284;p29"/>
            <p:cNvSpPr/>
            <p:nvPr/>
          </p:nvSpPr>
          <p:spPr>
            <a:xfrm>
              <a:off x="4716743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Charts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29"/>
            <p:cNvSpPr/>
            <p:nvPr/>
          </p:nvSpPr>
          <p:spPr>
            <a:xfrm>
              <a:off x="5747807" y="4080101"/>
              <a:ext cx="908980" cy="521514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Permissioning 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9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Home-Server-icon.png" id="285" name="Google Shape;285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1760860" y="4801231"/>
              <a:ext cx="596960" cy="477816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pic>
          <p:nvPicPr>
            <p:cNvPr descr="disks.png" id="286" name="Google Shape;286;p2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4921919" y="4814977"/>
              <a:ext cx="499095" cy="450326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pic>
          <p:nvPicPr>
            <p:cNvPr descr="disks.png" id="280" name="Google Shape;280;p2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893598" y="4814977"/>
              <a:ext cx="499095" cy="450326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pic>
          <p:nvPicPr>
            <p:cNvPr descr="Home-Server-icon.png" id="272" name="Google Shape;272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812629" y="4801231"/>
              <a:ext cx="596960" cy="477816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pic>
          <p:nvPicPr>
            <p:cNvPr descr="Home-Server-icon.png" id="287" name="Google Shape;287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841593" y="4801231"/>
              <a:ext cx="596960" cy="477816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pic>
          <p:nvPicPr>
            <p:cNvPr descr="Home-Server-icon.png" id="279" name="Google Shape;279;p29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5903495" y="4801231"/>
              <a:ext cx="596960" cy="477816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cxnSp>
          <p:nvCxnSpPr>
            <p:cNvPr id="288" name="Google Shape;288;p29"/>
            <p:cNvCxnSpPr>
              <a:stCxn id="275" idx="2"/>
              <a:endCxn id="282" idx="0"/>
            </p:cNvCxnSpPr>
            <p:nvPr/>
          </p:nvCxnSpPr>
          <p:spPr>
            <a:xfrm>
              <a:off x="4140074" y="3279057"/>
              <a:ext cx="0" cy="2010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89" name="Google Shape;289;p29"/>
            <p:cNvCxnSpPr>
              <a:stCxn id="281" idx="2"/>
              <a:endCxn id="275" idx="0"/>
            </p:cNvCxnSpPr>
            <p:nvPr/>
          </p:nvCxnSpPr>
          <p:spPr>
            <a:xfrm>
              <a:off x="4135124" y="2596160"/>
              <a:ext cx="5100" cy="2976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pic>
          <p:nvPicPr>
            <p:cNvPr descr="icon-platform.png" id="290" name="Google Shape;290;p2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717506" y="2295494"/>
              <a:ext cx="313099" cy="2506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91" name="Google Shape;291;p29"/>
            <p:cNvSpPr txBox="1"/>
            <p:nvPr/>
          </p:nvSpPr>
          <p:spPr>
            <a:xfrm>
              <a:off x="2104518" y="2295494"/>
              <a:ext cx="878246" cy="36930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Caplin </a:t>
              </a:r>
              <a:endParaRPr/>
            </a:p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rgbClr val="262626"/>
                  </a:solidFill>
                  <a:latin typeface="Arial"/>
                  <a:ea typeface="Arial"/>
                  <a:cs typeface="Arial"/>
                  <a:sym typeface="Arial"/>
                </a:rPr>
                <a:t>Platform</a:t>
              </a:r>
              <a:endParaRPr b="1" i="0" sz="1000" u="none" cap="none" strike="noStrik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92" name="Google Shape;292;p29"/>
            <p:cNvCxnSpPr>
              <a:stCxn id="274" idx="2"/>
              <a:endCxn id="285" idx="0"/>
            </p:cNvCxnSpPr>
            <p:nvPr/>
          </p:nvCxnSpPr>
          <p:spPr>
            <a:xfrm flipH="1">
              <a:off x="2059265" y="4601615"/>
              <a:ext cx="2700" cy="1995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93" name="Google Shape;293;p29"/>
            <p:cNvCxnSpPr>
              <a:stCxn id="283" idx="2"/>
              <a:endCxn id="287" idx="0"/>
            </p:cNvCxnSpPr>
            <p:nvPr/>
          </p:nvCxnSpPr>
          <p:spPr>
            <a:xfrm>
              <a:off x="4140169" y="4601615"/>
              <a:ext cx="0" cy="1995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94" name="Google Shape;294;p29"/>
            <p:cNvCxnSpPr>
              <a:stCxn id="284" idx="2"/>
              <a:endCxn id="286" idx="0"/>
            </p:cNvCxnSpPr>
            <p:nvPr/>
          </p:nvCxnSpPr>
          <p:spPr>
            <a:xfrm>
              <a:off x="5171233" y="4601615"/>
              <a:ext cx="300" cy="2133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95" name="Google Shape;295;p29"/>
            <p:cNvCxnSpPr>
              <a:stCxn id="277" idx="2"/>
              <a:endCxn id="279" idx="0"/>
            </p:cNvCxnSpPr>
            <p:nvPr/>
          </p:nvCxnSpPr>
          <p:spPr>
            <a:xfrm flipH="1">
              <a:off x="6201997" y="4601615"/>
              <a:ext cx="300" cy="1995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96" name="Google Shape;296;p29"/>
            <p:cNvCxnSpPr>
              <a:endCxn id="284" idx="0"/>
            </p:cNvCxnSpPr>
            <p:nvPr/>
          </p:nvCxnSpPr>
          <p:spPr>
            <a:xfrm>
              <a:off x="5166133" y="3909701"/>
              <a:ext cx="5100" cy="1704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97" name="Google Shape;297;p29"/>
            <p:cNvCxnSpPr>
              <a:stCxn id="282" idx="2"/>
              <a:endCxn id="283" idx="0"/>
            </p:cNvCxnSpPr>
            <p:nvPr/>
          </p:nvCxnSpPr>
          <p:spPr>
            <a:xfrm>
              <a:off x="4140074" y="3890690"/>
              <a:ext cx="0" cy="1893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298" name="Google Shape;298;p29"/>
            <p:cNvCxnSpPr>
              <a:endCxn id="271" idx="0"/>
            </p:cNvCxnSpPr>
            <p:nvPr/>
          </p:nvCxnSpPr>
          <p:spPr>
            <a:xfrm>
              <a:off x="3107005" y="3907001"/>
              <a:ext cx="2100" cy="1731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sp>
          <p:nvSpPr>
            <p:cNvPr id="299" name="Google Shape;299;p29"/>
            <p:cNvSpPr txBox="1"/>
            <p:nvPr/>
          </p:nvSpPr>
          <p:spPr>
            <a:xfrm>
              <a:off x="1557338" y="5341290"/>
              <a:ext cx="914855" cy="11873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SzPts val="800"/>
                <a:buFont typeface="Arial"/>
                <a:buNone/>
              </a:pPr>
              <a:r>
                <a:rPr b="0" i="0" lang="en-US" sz="8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Trading</a:t>
              </a:r>
              <a:endParaRPr/>
            </a:p>
          </p:txBody>
        </p:sp>
        <p:sp>
          <p:nvSpPr>
            <p:cNvPr id="300" name="Google Shape;300;p29"/>
            <p:cNvSpPr txBox="1"/>
            <p:nvPr/>
          </p:nvSpPr>
          <p:spPr>
            <a:xfrm>
              <a:off x="2628039" y="5341290"/>
              <a:ext cx="914855" cy="1385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SzPts val="800"/>
                <a:buFont typeface="Arial"/>
                <a:buNone/>
              </a:pPr>
              <a:r>
                <a:rPr b="0" i="0" lang="en-US" sz="8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Pricing</a:t>
              </a:r>
              <a:endParaRPr/>
            </a:p>
          </p:txBody>
        </p:sp>
        <p:sp>
          <p:nvSpPr>
            <p:cNvPr id="301" name="Google Shape;301;p29"/>
            <p:cNvSpPr txBox="1"/>
            <p:nvPr/>
          </p:nvSpPr>
          <p:spPr>
            <a:xfrm>
              <a:off x="3580396" y="5341289"/>
              <a:ext cx="1074662" cy="14511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SzPts val="800"/>
                <a:buFont typeface="Arial"/>
                <a:buNone/>
              </a:pPr>
              <a:r>
                <a:rPr b="0" i="0" lang="en-US" sz="8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Events/notifications</a:t>
              </a:r>
              <a:endParaRPr b="0" i="0" sz="8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2" name="Google Shape;302;p29"/>
            <p:cNvSpPr txBox="1"/>
            <p:nvPr/>
          </p:nvSpPr>
          <p:spPr>
            <a:xfrm>
              <a:off x="4705774" y="5341289"/>
              <a:ext cx="914855" cy="1319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SzPts val="800"/>
                <a:buFont typeface="Arial"/>
                <a:buNone/>
              </a:pPr>
              <a:r>
                <a:rPr b="0" i="0" lang="en-US" sz="8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Historic data</a:t>
              </a:r>
              <a:endParaRPr b="0" i="0" sz="8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3" name="Google Shape;303;p29"/>
            <p:cNvSpPr txBox="1"/>
            <p:nvPr/>
          </p:nvSpPr>
          <p:spPr>
            <a:xfrm>
              <a:off x="5689232" y="5341290"/>
              <a:ext cx="1026553" cy="1385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SzPts val="800"/>
                <a:buFont typeface="Arial"/>
                <a:buNone/>
              </a:pPr>
              <a:r>
                <a:rPr b="0" i="0" lang="en-US" sz="8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Permissioning</a:t>
              </a:r>
              <a:endParaRPr b="0" i="0" sz="8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4" name="Google Shape;304;p29"/>
            <p:cNvSpPr txBox="1"/>
            <p:nvPr/>
          </p:nvSpPr>
          <p:spPr>
            <a:xfrm>
              <a:off x="6671808" y="5341289"/>
              <a:ext cx="914855" cy="131923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SzPts val="800"/>
                <a:buFont typeface="Arial"/>
                <a:buNone/>
              </a:pPr>
              <a:r>
                <a:rPr b="0" i="0" lang="en-US" sz="8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User data</a:t>
              </a:r>
              <a:endParaRPr b="0" i="0" sz="8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5" name="Google Shape;305;p29"/>
            <p:cNvSpPr/>
            <p:nvPr/>
          </p:nvSpPr>
          <p:spPr>
            <a:xfrm rot="-5400000">
              <a:off x="6295326" y="3505416"/>
              <a:ext cx="1709157" cy="485577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1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Management and Monitoring Console</a:t>
              </a:r>
              <a:endParaRPr b="1" i="0" sz="11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06" name="Google Shape;306;p29"/>
            <p:cNvCxnSpPr>
              <a:stCxn id="277" idx="3"/>
            </p:cNvCxnSpPr>
            <p:nvPr/>
          </p:nvCxnSpPr>
          <p:spPr>
            <a:xfrm>
              <a:off x="6656787" y="4340858"/>
              <a:ext cx="248100" cy="30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07" name="Google Shape;307;p29"/>
            <p:cNvCxnSpPr/>
            <p:nvPr/>
          </p:nvCxnSpPr>
          <p:spPr>
            <a:xfrm>
              <a:off x="6658100" y="3702299"/>
              <a:ext cx="244764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08" name="Google Shape;308;p29"/>
            <p:cNvCxnSpPr/>
            <p:nvPr/>
          </p:nvCxnSpPr>
          <p:spPr>
            <a:xfrm>
              <a:off x="6658100" y="3106969"/>
              <a:ext cx="246899" cy="0"/>
            </a:xfrm>
            <a:prstGeom prst="straightConnector1">
              <a:avLst/>
            </a:prstGeom>
            <a:noFill/>
            <a:ln cap="flat" cmpd="sng" w="9525">
              <a:solidFill>
                <a:srgbClr val="595959"/>
              </a:solidFill>
              <a:prstDash val="dash"/>
              <a:round/>
              <a:headEnd len="sm" w="sm" type="none"/>
              <a:tailEnd len="sm" w="sm" type="none"/>
            </a:ln>
          </p:spPr>
        </p:cxnSp>
        <p:grpSp>
          <p:nvGrpSpPr>
            <p:cNvPr id="309" name="Google Shape;309;p29"/>
            <p:cNvGrpSpPr/>
            <p:nvPr/>
          </p:nvGrpSpPr>
          <p:grpSpPr>
            <a:xfrm>
              <a:off x="2184143" y="1362075"/>
              <a:ext cx="3847923" cy="683289"/>
              <a:chOff x="1662011" y="1055947"/>
              <a:chExt cx="5864856" cy="1301128"/>
            </a:xfrm>
          </p:grpSpPr>
          <p:pic>
            <p:nvPicPr>
              <p:cNvPr descr="device-desktop.png" id="310" name="Google Shape;310;p29"/>
              <p:cNvPicPr preferRelativeResize="0"/>
              <p:nvPr/>
            </p:nvPicPr>
            <p:blipFill rotWithShape="1">
              <a:blip r:embed="rId6">
                <a:alphaModFix/>
              </a:blip>
              <a:srcRect b="0" l="0" r="0" t="0"/>
              <a:stretch/>
            </p:blipFill>
            <p:spPr>
              <a:xfrm>
                <a:off x="1662011" y="1055947"/>
                <a:ext cx="1539465" cy="1299621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device-laptop.png" id="311" name="Google Shape;311;p29"/>
              <p:cNvPicPr preferRelativeResize="0"/>
              <p:nvPr/>
            </p:nvPicPr>
            <p:blipFill rotWithShape="1">
              <a:blip r:embed="rId7">
                <a:alphaModFix/>
              </a:blip>
              <a:srcRect b="0" l="0" r="0" t="0"/>
              <a:stretch/>
            </p:blipFill>
            <p:spPr>
              <a:xfrm>
                <a:off x="3566611" y="1411048"/>
                <a:ext cx="1572932" cy="9147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device-smartphone.png" id="312" name="Google Shape;312;p29"/>
              <p:cNvPicPr preferRelativeResize="0"/>
              <p:nvPr/>
            </p:nvPicPr>
            <p:blipFill rotWithShape="1">
              <a:blip r:embed="rId8">
                <a:alphaModFix/>
              </a:blip>
              <a:srcRect b="0" l="0" r="0" t="0"/>
              <a:stretch/>
            </p:blipFill>
            <p:spPr>
              <a:xfrm>
                <a:off x="5541948" y="1642061"/>
                <a:ext cx="340244" cy="713955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descr="device-tablet.png" id="313" name="Google Shape;313;p29"/>
              <p:cNvPicPr preferRelativeResize="0"/>
              <p:nvPr/>
            </p:nvPicPr>
            <p:blipFill rotWithShape="1">
              <a:blip r:embed="rId9">
                <a:alphaModFix/>
              </a:blip>
              <a:srcRect b="0" l="0" r="0" t="0"/>
              <a:stretch/>
            </p:blipFill>
            <p:spPr>
              <a:xfrm>
                <a:off x="6377846" y="1392120"/>
                <a:ext cx="1149021" cy="964955"/>
              </a:xfrm>
              <a:prstGeom prst="rect">
                <a:avLst/>
              </a:prstGeom>
              <a:noFill/>
              <a:ln>
                <a:noFill/>
              </a:ln>
            </p:spPr>
          </p:pic>
        </p:grpSp>
        <p:sp>
          <p:nvSpPr>
            <p:cNvPr id="314" name="Google Shape;314;p29"/>
            <p:cNvSpPr txBox="1"/>
            <p:nvPr/>
          </p:nvSpPr>
          <p:spPr>
            <a:xfrm>
              <a:off x="1577883" y="2664097"/>
              <a:ext cx="5076772" cy="159497"/>
            </a:xfrm>
            <a:prstGeom prst="rect">
              <a:avLst/>
            </a:prstGeom>
            <a:solidFill>
              <a:srgbClr val="04396E">
                <a:alpha val="10980"/>
              </a:srgbClr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46800" lIns="91425" spcFirstLastPara="1" rIns="91425" wrap="square" tIns="360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US" sz="1400" u="none" cap="none" strike="noStrike">
                  <a:solidFill>
                    <a:srgbClr val="376092"/>
                  </a:solidFill>
                  <a:latin typeface="Arial"/>
                  <a:ea typeface="Arial"/>
                  <a:cs typeface="Arial"/>
                  <a:sym typeface="Arial"/>
                </a:rPr>
                <a:t> INTERNET</a:t>
              </a:r>
              <a:endParaRPr b="0" i="0" sz="1400" u="none" cap="none" strike="noStrike">
                <a:solidFill>
                  <a:srgbClr val="376092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mc:AlternateContent>
    <mc:Choice Requires="p14">
      <p:transition p14:dur="200">
        <p:fade/>
      </p:transition>
    </mc:Choice>
    <mc:Fallback>
      <p:transition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